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57" r:id="rId5"/>
    <p:sldId id="259" r:id="rId6"/>
    <p:sldId id="260" r:id="rId7"/>
    <p:sldId id="261" r:id="rId8"/>
    <p:sldId id="262" r:id="rId9"/>
    <p:sldId id="268" r:id="rId10"/>
    <p:sldId id="267" r:id="rId11"/>
    <p:sldId id="263" r:id="rId12"/>
    <p:sldId id="25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294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65F92"/>
    <a:srgbClr val="276195"/>
    <a:srgbClr val="2D7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50" autoAdjust="0"/>
    <p:restoredTop sz="92841" autoAdjust="0"/>
  </p:normalViewPr>
  <p:slideViewPr>
    <p:cSldViewPr snapToGrid="0">
      <p:cViewPr varScale="1">
        <p:scale>
          <a:sx n="85" d="100"/>
          <a:sy n="85" d="100"/>
        </p:scale>
        <p:origin x="102" y="624"/>
      </p:cViewPr>
      <p:guideLst>
        <p:guide orient="horz" pos="2160"/>
        <p:guide pos="3840"/>
        <p:guide pos="4294"/>
        <p:guide pos="7015"/>
        <p:guide orient="horz"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H_Projects\2016\OSZK_&#193;ltal&#225;nos-feladatok\&#193;tvil&#225;g&#237;t&#225;s\OSZK%20K&#246;lts&#233;gvet&#233;s-2006_2016_5-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Előirányzatok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Előirányzatok!$C$26:$M$26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Előirányzatok!$C$27:$M$27</c:f>
              <c:numCache>
                <c:formatCode>_-* #,##0\ _F_t_-;\-* #,##0\ _F_t_-;_-* "-"??\ _F_t_-;_-@_-</c:formatCode>
                <c:ptCount val="11"/>
                <c:pt idx="0">
                  <c:v>2555900</c:v>
                </c:pt>
                <c:pt idx="1">
                  <c:v>2480300</c:v>
                </c:pt>
                <c:pt idx="2">
                  <c:v>2470600</c:v>
                </c:pt>
                <c:pt idx="3">
                  <c:v>2387883</c:v>
                </c:pt>
                <c:pt idx="4">
                  <c:v>2262483</c:v>
                </c:pt>
                <c:pt idx="5">
                  <c:v>2386827</c:v>
                </c:pt>
                <c:pt idx="6">
                  <c:v>1771700</c:v>
                </c:pt>
                <c:pt idx="7">
                  <c:v>1821700</c:v>
                </c:pt>
                <c:pt idx="8">
                  <c:v>1793000</c:v>
                </c:pt>
                <c:pt idx="9">
                  <c:v>2066000</c:v>
                </c:pt>
                <c:pt idx="10">
                  <c:v>1759200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6207488"/>
        <c:axId val="-216212928"/>
      </c:lineChart>
      <c:catAx>
        <c:axId val="-21620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16212928"/>
        <c:crosses val="autoZero"/>
        <c:auto val="1"/>
        <c:lblAlgn val="ctr"/>
        <c:lblOffset val="100"/>
        <c:noMultiLvlLbl val="0"/>
      </c:catAx>
      <c:valAx>
        <c:axId val="-21621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F_t_-;\-* #,##0\ _F_t_-;_-* &quot;-&quot;??\ _F_t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1620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91EF2-0599-4967-AB2A-161419AD31B6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7841F-6A04-4E65-8890-A7ED3F179A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07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k.oszk.hu/15500/1551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841F-6A04-4E65-8890-A7ED3F179AC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93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841F-6A04-4E65-8890-A7ED3F179AC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550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MEK-15515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Petrárcha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Ferentz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két könyve, mind a kétféle úgymint a jó </a:t>
            </a:r>
            <a:r>
              <a:rPr lang="hu-H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szerentsének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hu-H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szerentsétlenségnek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orvosságairól vagy azoknak segedelmekről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Francesco Petrarca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 fordító Székely László 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közös cím: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remediis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utriusque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fortunae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dialógus(ok), kézirat, muzeális dokumentum, nyomtatvány,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hungarikum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 magyar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székelyudvarhelyi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Haáz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Rezső Múzeum Tudományos Könyvtárának (Ref. kollégiumi gyűjtemény) állományából.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eredeti kiadvány: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Petrárcha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Ferentz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két könyve, mind a kétféle úgymint a jó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szerentsének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szerentsétlenségnek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orvosságairól vagy azoknak segedelmekről</a:t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 : [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.], 1762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Klasszikus világirodalom, Erkölcs, etika</a:t>
            </a:r>
            <a:b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középkori latin irodalom, erkölcsfilozófia, Itália , 14. sz.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MEK-be került: 2016-05-25 </a:t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URL: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http://mek.oszk.hu/15500/15515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Jogi közlemény: Nem jogvédett.</a:t>
            </a:r>
          </a:p>
          <a:p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 jó szerencsének és a szerencsétlenségnek orvosságairól” – könyvbemutató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Meghívjuk a kollégáink szerkesztésében most megjelent kötet bemutatójára, amely június 3-án lesz. A művet bemutató beszélgetés meghívott vendégei: Lázár István és Szörényi László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beszélgetésen részt vesznek a szerkesztők: Bíró Csilla, Lengyel Réka, Máté Ágnes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megjelenteket köszönti: Boka László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Székely László verseit megzenésítve előadja: Csörsz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István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rendezvényen egy,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Petrarcha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műveit tartalmazó kódexekből, kéziratokból, nyomtatványokból összeállított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kamarakiállítást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láthatnak.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Helyszín: Országos Széchényi Könyvtár, 516. Tanácsterem</a:t>
            </a:r>
            <a:b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Időpont: 2015, június 3., 17 óra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Petrarcha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Ferenc: A jó szerencsének és a szerencsétlenségnek orvosságairól</a:t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Székely László fordítása (1760 –1762)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„…minthogy egyszersmind mindeneket megolvasnod, vagy hallgatnod, vagy azokról megemlékezned nem lehet, jóllehet hasznos, de rövid dolgokkal támogasd magadat, midőn</a:t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rövidség az emlékezetnek barátja. Nem azért, mintha én tenéked azt javallanám, hogy a bölcsességnek amaz munkásabb és nagyobb végezéseit megvetnéd, megutálnád, melyekkel magadat, hogy úgy mondjam, a szerencsének rend szerint való harcában oltalmaznod kell, hanem hogy közben-közben ezekkel a rövid és summás értelmes mondásokkal mint valamely kész, serény, szüntelen való fegyverekkel minden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bosszontatások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minden hirtelen érkezett erő és erőszak ellen, mind innét, mind túl, azaz mindenfelől szüntelenül felfegyverkezve légy. Mert ugyanis minékünk a szerencsével kettős harcunk vagyon és mind a két helyen egyenlő a veszedelem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néműnéműképpen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(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Petrarcha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Ferenc)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„Elhiszem, Keresztény Olvasó,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találkozhatik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 közüled, aki ezt fogja mondani: »Papot illet a prédikálás, mi gondom nékem erre?« De ha a jó és rossz szerencse nincs csak a papokhoz kötve, ezeknek kedves és kelletlen sorsait a pap is csak úgy érzi, mint más akárki. Ezen könyvet, melyben mindenféle személyeken megeshető kedves és kedvetlen dolgok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állapotjáról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a trakta, ha én született nyelvünkön veled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közleni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kívántam, oly véggel, hogy hasznodra szolgáljon, a te kötelességed, kegyes olvasó, az, hogy vedd jó néven.” (Székely László)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Francesco Petrarca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remediis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utriusque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fortunae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című morálfilozófiai kézikönyve, legterjedelmesebb alkotása az 1350–60-as években keletkezett.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író olyan „orvosságos dobozkaként” kívánta átnyújtani leendő olvasóinak, melyben a nagy tekintélyű antik és keresztény szerzők írásaiban található bölcsességekből, tanulságos történetekből összeállított saját válogatását adta közre. A 14–18. században Petrarca alkotásai közül e könyve, keresztény-sztoikus szellemiségű értekező prózájának jellegzetes darabja bizonyult a legnépszerűbbnek. Székely László erdélyi gróf 1760 és 1762 között készítette el a mű első, s mindmáig egyetlen, teljes magyar fordítását, mely első ízben lát napvilágot nyomtatásban.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kötet adatai:</a:t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Petrarcha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Ferenc: A jó szerencsének és a szerencsétlenségnek orvosságairól</a:t>
            </a:r>
            <a:b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Székely László fordítása (1760 – 1762)</a:t>
            </a:r>
            <a:b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Lazi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Könyvkiadó 2015, Szeged</a:t>
            </a:r>
            <a:b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Terjedelem:176 oldal</a:t>
            </a:r>
            <a:b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ISBN: 978 963 267 269 4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841F-6A04-4E65-8890-A7ED3F179AC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63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9922-8C8A-4DDC-9C0B-2F563C8306E1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84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9922-8C8A-4DDC-9C0B-2F563C8306E1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9922-8C8A-4DDC-9C0B-2F563C8306E1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69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31" y="744766"/>
            <a:ext cx="11506537" cy="595881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47414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026" y="6362393"/>
            <a:ext cx="2743200" cy="365125"/>
          </a:xfrm>
        </p:spPr>
        <p:txBody>
          <a:bodyPr/>
          <a:lstStyle/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2" descr="http://www.oszk.hu/sites/default/themes/oszk/img/logo_hu_uj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9" y="0"/>
            <a:ext cx="3650563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498478"/>
            <a:ext cx="12192000" cy="66901"/>
          </a:xfrm>
          <a:prstGeom prst="rect">
            <a:avLst/>
          </a:prstGeom>
          <a:solidFill>
            <a:srgbClr val="276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78658" y="6604407"/>
            <a:ext cx="12192000" cy="0"/>
          </a:xfrm>
          <a:prstGeom prst="line">
            <a:avLst/>
          </a:prstGeom>
          <a:ln w="28575">
            <a:solidFill>
              <a:srgbClr val="26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42731" y="660440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b="0" dirty="0" smtClean="0"/>
              <a:t>Káldos János: A nemzeti könyvtár szerepe a Kárpát-medencében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17342" y="6611779"/>
            <a:ext cx="5070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dirty="0" smtClean="0"/>
              <a:t>Kárpát-medencei könyvtárosok konferenciája, Csongrád, 2016. május 29-30.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67571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9922-8C8A-4DDC-9C0B-2F563C8306E1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7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9922-8C8A-4DDC-9C0B-2F563C8306E1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7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9922-8C8A-4DDC-9C0B-2F563C8306E1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8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9922-8C8A-4DDC-9C0B-2F563C8306E1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86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9922-8C8A-4DDC-9C0B-2F563C8306E1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2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9922-8C8A-4DDC-9C0B-2F563C8306E1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09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9922-8C8A-4DDC-9C0B-2F563C8306E1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485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9922-8C8A-4DDC-9C0B-2F563C8306E1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D2CDF-B239-43DC-A88F-13000FA34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10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3101"/>
            <a:ext cx="9144000" cy="2387600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A </a:t>
            </a:r>
            <a:r>
              <a:rPr lang="hu-HU" sz="4000" b="1" dirty="0"/>
              <a:t>nemzeti könyvtár </a:t>
            </a:r>
            <a:r>
              <a:rPr lang="hu-HU" sz="4000" b="1" dirty="0" smtClean="0"/>
              <a:t>szerepe</a:t>
            </a:r>
            <a:br>
              <a:rPr lang="hu-HU" sz="4000" b="1" dirty="0" smtClean="0"/>
            </a:br>
            <a:r>
              <a:rPr lang="hu-HU" sz="4000" b="1" dirty="0" smtClean="0"/>
              <a:t>a </a:t>
            </a:r>
            <a:r>
              <a:rPr lang="hu-HU" sz="4000" b="1" dirty="0" smtClean="0"/>
              <a:t>Kárpát-medencében</a:t>
            </a:r>
            <a:endParaRPr lang="hu-H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5432"/>
            <a:ext cx="9144000" cy="1655762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Káldos János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Országos Széchényi </a:t>
            </a:r>
            <a:r>
              <a:rPr lang="hu-HU" sz="2000" dirty="0" smtClean="0"/>
              <a:t>Könyvtár</a:t>
            </a:r>
          </a:p>
          <a:p>
            <a:endParaRPr lang="hu-HU" sz="2000" dirty="0"/>
          </a:p>
          <a:p>
            <a:r>
              <a:rPr lang="hu-HU" sz="2000" dirty="0" smtClean="0"/>
              <a:t>Kárpát-medencei könyvtárosok konferenciája</a:t>
            </a:r>
            <a:br>
              <a:rPr lang="hu-HU" sz="2000" dirty="0" smtClean="0"/>
            </a:br>
            <a:r>
              <a:rPr lang="hu-HU" sz="2000" dirty="0" smtClean="0"/>
              <a:t>Csongrád, 2016. május 29-30.</a:t>
            </a:r>
            <a:endParaRPr lang="hu-HU" sz="2000" dirty="0"/>
          </a:p>
        </p:txBody>
      </p:sp>
      <p:pic>
        <p:nvPicPr>
          <p:cNvPr id="10" name="Picture 2" descr="http://www.oszk.hu/sites/default/themes/oszk/img/logo_hu_u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9" y="0"/>
            <a:ext cx="3650563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98478"/>
            <a:ext cx="12192000" cy="66901"/>
          </a:xfrm>
          <a:prstGeom prst="rect">
            <a:avLst/>
          </a:prstGeom>
          <a:solidFill>
            <a:srgbClr val="276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1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Helyzet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Célok</a:t>
            </a:r>
            <a:endParaRPr lang="hu-HU" dirty="0" smtClean="0"/>
          </a:p>
          <a:p>
            <a:r>
              <a:rPr lang="hu-HU" dirty="0" smtClean="0"/>
              <a:t>Eredmények</a:t>
            </a:r>
          </a:p>
          <a:p>
            <a:r>
              <a:rPr lang="hu-HU" dirty="0" smtClean="0"/>
              <a:t>Háttér</a:t>
            </a:r>
            <a:endParaRPr lang="hu-HU" dirty="0" smtClean="0"/>
          </a:p>
          <a:p>
            <a:endParaRPr lang="hu-HU" dirty="0" smtClean="0"/>
          </a:p>
          <a:p>
            <a:pPr lvl="1"/>
            <a:endParaRPr lang="hu-H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143355"/>
              </p:ext>
            </p:extLst>
          </p:nvPr>
        </p:nvGraphicFramePr>
        <p:xfrm>
          <a:off x="3872090" y="1211953"/>
          <a:ext cx="7390157" cy="443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3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u-HU" baseline="0" dirty="0" smtClean="0"/>
              <a:t>Összegzés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aseline="0" dirty="0" smtClean="0"/>
              <a:t>Magyar nemzeti identitás-tudat fenntartása</a:t>
            </a:r>
            <a:endParaRPr lang="hu-HU" dirty="0"/>
          </a:p>
          <a:p>
            <a:r>
              <a:rPr lang="hu-HU" baseline="0" dirty="0" smtClean="0"/>
              <a:t>A</a:t>
            </a:r>
            <a:r>
              <a:rPr lang="hu-HU" dirty="0" smtClean="0"/>
              <a:t> Kárpát-medence, mint földrajzilag meghatározott terület sajátos történelmi jelenségének tudatosítása</a:t>
            </a:r>
          </a:p>
          <a:p>
            <a:r>
              <a:rPr lang="hu-HU" baseline="0" dirty="0" smtClean="0"/>
              <a:t>A határon</a:t>
            </a:r>
            <a:r>
              <a:rPr lang="hu-HU" dirty="0" smtClean="0"/>
              <a:t> túli magyarság és az anyaország kulturális kapcsolatainak </a:t>
            </a:r>
            <a:r>
              <a:rPr lang="hu-HU" dirty="0" smtClean="0"/>
              <a:t>fenntartása</a:t>
            </a:r>
          </a:p>
          <a:p>
            <a:r>
              <a:rPr lang="hu-HU" dirty="0" smtClean="0"/>
              <a:t>A Kárpát-medencei kulturális örökség átköltöztetése a digitális térbe</a:t>
            </a:r>
          </a:p>
          <a:p>
            <a:pPr lvl="1"/>
            <a:endParaRPr lang="hu-HU" baseline="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04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Digitális Kárpát-medence (2005.03.04. szegedi konferencia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dirty="0" smtClean="0"/>
              <a:t>„</a:t>
            </a:r>
            <a:r>
              <a:rPr lang="hu-HU" sz="1800" dirty="0" smtClean="0"/>
              <a:t>A következőkben egy 10-15-20-25-…… éves nagyszabású program víziójáról lesz szó. A vízió lényege, hogy a Kárpát-medence teljes könyvkultúrája – nyomtatott és kéziratos – a kezdetektől a XX. század elejéig kutatható lesz. Minden nyomtatvány összes példánya a tulajdonosokkal, kötésekkel, kéziratos bejegyzésekkel benne lesz egy adatbázisban. Ezen kívül a valaha volt, de ma már nem létező nyomtatványok és kéziratok is. A hozzájuk tartozó szakirodalom </a:t>
            </a:r>
            <a:r>
              <a:rPr lang="hu-HU" sz="1800" dirty="0" err="1" smtClean="0"/>
              <a:t>fulltextként</a:t>
            </a:r>
            <a:r>
              <a:rPr lang="hu-HU" sz="1800" dirty="0" smtClean="0"/>
              <a:t> kereshető lesz. Olyan kérdésekre tud majd válaszolni az adatbázis, hogy kinek a tulajdonában </a:t>
            </a:r>
            <a:r>
              <a:rPr lang="hu-HU" sz="1800" dirty="0" smtClean="0"/>
              <a:t>voltak. Kereshető </a:t>
            </a:r>
            <a:r>
              <a:rPr lang="hu-HU" sz="1800" dirty="0" smtClean="0"/>
              <a:t>lesz a legbonyolultabb kolligátum, amelyben kéziratos levelek, nyomtatványok, tollpróbák és fontos kéziratos művek találhatók. Természetesen minden fontos példány teljes egészében képként is megjeleníthető lesz (valószínűleg néhány – kísérleti jelleggel – 3D animációval). Kereshetünk a régi könyvek teljes szövegében, függetlenül a nyelvtől és betűkészlettől. Jelentősen előrehalad a kéziratos szövegek felismerése is, például </a:t>
            </a:r>
            <a:r>
              <a:rPr lang="hu-HU" sz="1800" dirty="0" err="1" smtClean="0"/>
              <a:t>Ráskai</a:t>
            </a:r>
            <a:r>
              <a:rPr lang="hu-HU" sz="1800" dirty="0" smtClean="0"/>
              <a:t> Lea kéziratai már jól (90 %) felismertethetők. Nagyon sok szövegnek kész lesz az elektronikus kritikai kiadása is. Természetesen átalakul a "kritikai kiadás" fogalma is. És persze nem kizárólag a Kárpát-medencei könyvanyag lesz így kutatható, hanem az európai és amerikai könyvtárak állománya is. És persze már nem is csak a könyvkultúra …, hanem a zene, a képzőművészet, a népművészet, nyelvészet, a tudomány, … . Sok mindent meg kell értenünk, és el kell fogadunk … De legyünk reálisak!  (Szavaimban egy csöpp irónia sincs, amit előbb hallottunk – hiszem, hogy –megvalósítható. … Nem megvalósul, hanem megvalósítható.) Továbbiakban csak a "Digitális Kárpát-medencéről" lesz szó, arról a területről, amiért mi tartozunk felelősséggel</a:t>
            </a:r>
            <a:r>
              <a:rPr lang="hu-HU" sz="1800" dirty="0" smtClean="0"/>
              <a:t>.”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1777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Jogszabályi meghatározottság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Deklaratív</a:t>
            </a:r>
          </a:p>
          <a:p>
            <a:pPr lvl="1"/>
            <a:r>
              <a:rPr lang="hu-HU" dirty="0" smtClean="0"/>
              <a:t>Részvétel </a:t>
            </a:r>
            <a:r>
              <a:rPr lang="hu-HU" dirty="0"/>
              <a:t>a határon túli magyarok könyvtári ellátásában</a:t>
            </a:r>
            <a:r>
              <a:rPr lang="hu-HU" dirty="0" smtClean="0"/>
              <a:t>... (1997</a:t>
            </a:r>
            <a:r>
              <a:rPr lang="hu-HU" dirty="0"/>
              <a:t>. évi CXL. tv. 60. § (1) </a:t>
            </a:r>
            <a:r>
              <a:rPr lang="hu-HU" dirty="0" err="1"/>
              <a:t>bek</a:t>
            </a:r>
            <a:r>
              <a:rPr lang="hu-HU" dirty="0"/>
              <a:t>. d</a:t>
            </a:r>
            <a:r>
              <a:rPr lang="hu-HU" dirty="0" smtClean="0"/>
              <a:t>); </a:t>
            </a:r>
            <a:r>
              <a:rPr lang="hu-HU" dirty="0"/>
              <a:t>61. § 4.) </a:t>
            </a:r>
            <a:r>
              <a:rPr lang="hu-HU" dirty="0" err="1"/>
              <a:t>bek</a:t>
            </a:r>
            <a:r>
              <a:rPr lang="hu-HU" dirty="0"/>
              <a:t>. </a:t>
            </a:r>
            <a:r>
              <a:rPr lang="hu-HU" dirty="0" smtClean="0"/>
              <a:t>h))</a:t>
            </a:r>
            <a:endParaRPr lang="hu-HU" dirty="0"/>
          </a:p>
          <a:p>
            <a:pPr lvl="1"/>
            <a:r>
              <a:rPr lang="hu-HU" dirty="0"/>
              <a:t>Együttműködik a határon túli könyvtárakkal a magyar vonatkozású könyvtári dokumentumok cseréje és hozzáférhetővé tétele, valamint a digitalizálási tevékenység összehangolása érdekében </a:t>
            </a:r>
            <a:r>
              <a:rPr lang="hu-HU" dirty="0" smtClean="0"/>
              <a:t>(30/2014</a:t>
            </a:r>
            <a:r>
              <a:rPr lang="hu-HU" dirty="0"/>
              <a:t>. </a:t>
            </a:r>
            <a:r>
              <a:rPr lang="hu-HU" dirty="0" err="1"/>
              <a:t>EMMI-rend</a:t>
            </a:r>
            <a:r>
              <a:rPr lang="hu-HU" dirty="0"/>
              <a:t>. 8.§ (l</a:t>
            </a:r>
            <a:r>
              <a:rPr lang="hu-HU" dirty="0" smtClean="0"/>
              <a:t>) </a:t>
            </a:r>
            <a:r>
              <a:rPr lang="hu-HU" dirty="0" err="1" smtClean="0"/>
              <a:t>bek</a:t>
            </a:r>
            <a:r>
              <a:rPr lang="hu-HU" dirty="0"/>
              <a:t>. 16</a:t>
            </a:r>
            <a:r>
              <a:rPr lang="hu-HU" dirty="0" smtClean="0"/>
              <a:t>.)</a:t>
            </a:r>
          </a:p>
          <a:p>
            <a:pPr lvl="1"/>
            <a:r>
              <a:rPr lang="hu-HU" dirty="0"/>
              <a:t>részt vesz hazai és nemzetközi tudományos és szakmai együttműködésekben, különös tekintettel a határon túli magyar közösségekkel és intézményeikkel való együttműködésre (30/2014. </a:t>
            </a:r>
            <a:r>
              <a:rPr lang="hu-HU" dirty="0" err="1"/>
              <a:t>EMMI-rend</a:t>
            </a:r>
            <a:r>
              <a:rPr lang="hu-HU" dirty="0"/>
              <a:t>. 1.§ (2) </a:t>
            </a:r>
            <a:r>
              <a:rPr lang="hu-HU" dirty="0" err="1"/>
              <a:t>bek</a:t>
            </a:r>
            <a:r>
              <a:rPr lang="hu-HU" dirty="0"/>
              <a:t>. d</a:t>
            </a:r>
            <a:r>
              <a:rPr lang="hu-HU" dirty="0" smtClean="0"/>
              <a:t>))</a:t>
            </a:r>
          </a:p>
          <a:p>
            <a:pPr lvl="1"/>
            <a:r>
              <a:rPr lang="hu-HU" dirty="0"/>
              <a:t>szakmai támogatást nyújt a határon túli magyar könyvtárosok anyanyelvű képzéséhez, </a:t>
            </a:r>
            <a:r>
              <a:rPr lang="hu-HU" dirty="0" smtClean="0"/>
              <a:t>továbbképzéséhez (30/2014</a:t>
            </a:r>
            <a:r>
              <a:rPr lang="hu-HU" dirty="0"/>
              <a:t>. </a:t>
            </a:r>
            <a:r>
              <a:rPr lang="hu-HU" dirty="0" err="1"/>
              <a:t>EMMI-rend</a:t>
            </a:r>
            <a:r>
              <a:rPr lang="hu-HU" dirty="0"/>
              <a:t>. 8.§ (3) </a:t>
            </a:r>
            <a:r>
              <a:rPr lang="hu-HU" dirty="0" err="1"/>
              <a:t>bek</a:t>
            </a:r>
            <a:r>
              <a:rPr lang="hu-HU" dirty="0"/>
              <a:t>. f. </a:t>
            </a:r>
            <a:r>
              <a:rPr lang="hu-HU" dirty="0" smtClean="0"/>
              <a:t>pont)</a:t>
            </a:r>
            <a:endParaRPr lang="hu-HU" dirty="0"/>
          </a:p>
          <a:p>
            <a:r>
              <a:rPr lang="hu-HU" dirty="0" smtClean="0"/>
              <a:t>Jogszabályokból következő feladatok</a:t>
            </a:r>
          </a:p>
          <a:p>
            <a:pPr lvl="1"/>
            <a:r>
              <a:rPr lang="hu-HU" dirty="0"/>
              <a:t>A külföldön megjelent magyar nyelvű és magyar vonatkozású dokumentumok (</a:t>
            </a:r>
            <a:r>
              <a:rPr lang="hu-HU" dirty="0" err="1"/>
              <a:t>hungarikumok</a:t>
            </a:r>
            <a:r>
              <a:rPr lang="hu-HU" dirty="0"/>
              <a:t>) gyűjtése és megőrzése a teljesség igényével</a:t>
            </a:r>
          </a:p>
          <a:p>
            <a:pPr lvl="1"/>
            <a:r>
              <a:rPr lang="hu-HU" dirty="0"/>
              <a:t>A sajtóterméknek nem minősülő </a:t>
            </a:r>
            <a:r>
              <a:rPr lang="hu-HU" dirty="0" err="1"/>
              <a:t>hungarikumok</a:t>
            </a:r>
            <a:r>
              <a:rPr lang="hu-HU" dirty="0"/>
              <a:t> (pl. kéziratok, </a:t>
            </a:r>
            <a:r>
              <a:rPr lang="hu-HU" dirty="0" err="1"/>
              <a:t>oral</a:t>
            </a:r>
            <a:r>
              <a:rPr lang="hu-HU" dirty="0"/>
              <a:t> </a:t>
            </a:r>
            <a:r>
              <a:rPr lang="hu-HU" dirty="0" err="1"/>
              <a:t>history</a:t>
            </a:r>
            <a:r>
              <a:rPr lang="hu-HU" dirty="0"/>
              <a:t>) gyűjtése és megőrzése</a:t>
            </a:r>
          </a:p>
          <a:p>
            <a:pPr lvl="1"/>
            <a:r>
              <a:rPr lang="hu-HU" dirty="0" smtClean="0"/>
              <a:t>Magyar Nemzeti Bibliográfia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57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Szemléleti meghatározottság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Küldetésnyilatkozat</a:t>
            </a:r>
          </a:p>
          <a:p>
            <a:pPr lvl="1"/>
            <a:r>
              <a:rPr lang="hu-HU" dirty="0"/>
              <a:t>Nemzeti könyvtári feladatainak teljesítése érdekében aktív kapcsolatokat ápol a határon túli magyar könyvtárakkal.</a:t>
            </a:r>
          </a:p>
          <a:p>
            <a:pPr lvl="1"/>
            <a:r>
              <a:rPr lang="hu-HU" dirty="0"/>
              <a:t>Nemzetközi kapcsolatai révén a nemzeti bibliográfiai számbavétel kiteljesítésére </a:t>
            </a:r>
            <a:r>
              <a:rPr lang="hu-HU" dirty="0" smtClean="0"/>
              <a:t>törekszik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Hungariam</a:t>
            </a:r>
            <a:r>
              <a:rPr lang="hu-HU" dirty="0" smtClean="0"/>
              <a:t> et </a:t>
            </a:r>
            <a:r>
              <a:rPr lang="hu-HU" dirty="0" err="1" smtClean="0"/>
              <a:t>hungaros</a:t>
            </a:r>
            <a:r>
              <a:rPr lang="hu-HU" dirty="0" smtClean="0"/>
              <a:t>…”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smtClean="0"/>
              <a:t>OSZK emlékezet </a:t>
            </a:r>
            <a:r>
              <a:rPr lang="hu-HU" dirty="0" smtClean="0"/>
              <a:t>intézmény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81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Gyűjtés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510"/>
            <a:ext cx="5277465" cy="4741453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hungarica-gyűjtés</a:t>
            </a:r>
            <a:r>
              <a:rPr lang="hu-HU" dirty="0" smtClean="0"/>
              <a:t> </a:t>
            </a:r>
            <a:endParaRPr lang="hu-HU" baseline="0" dirty="0" smtClean="0"/>
          </a:p>
          <a:p>
            <a:pPr lvl="1"/>
            <a:r>
              <a:rPr lang="hu-HU" dirty="0" smtClean="0"/>
              <a:t>A „</a:t>
            </a:r>
            <a:r>
              <a:rPr lang="hu-HU" dirty="0" err="1" smtClean="0"/>
              <a:t>hungarica</a:t>
            </a:r>
            <a:r>
              <a:rPr lang="hu-HU" dirty="0" smtClean="0"/>
              <a:t>” körébe </a:t>
            </a:r>
            <a:r>
              <a:rPr lang="hu-HU" dirty="0"/>
              <a:t>tartozó h</a:t>
            </a:r>
            <a:r>
              <a:rPr lang="hu-HU" dirty="0" smtClean="0"/>
              <a:t>atáron túli kiadványok gyűjtésének ösztönzése és támogatása</a:t>
            </a:r>
            <a:endParaRPr lang="hu-HU" baseline="0" dirty="0" smtClean="0"/>
          </a:p>
          <a:p>
            <a:pPr lvl="2"/>
            <a:r>
              <a:rPr lang="hu-HU" dirty="0" smtClean="0"/>
              <a:t>Gyűjtőpontok</a:t>
            </a:r>
          </a:p>
          <a:p>
            <a:pPr lvl="2"/>
            <a:r>
              <a:rPr lang="hu-HU" dirty="0" smtClean="0"/>
              <a:t>Szállítás</a:t>
            </a:r>
          </a:p>
          <a:p>
            <a:pPr lvl="1"/>
            <a:r>
              <a:rPr lang="hu-HU" baseline="0" dirty="0" smtClean="0"/>
              <a:t>A nemzeti könyvtár gyűjteményéből hiányzó</a:t>
            </a:r>
            <a:r>
              <a:rPr lang="hu-HU" dirty="0" smtClean="0"/>
              <a:t> </a:t>
            </a:r>
            <a:r>
              <a:rPr lang="hu-HU" dirty="0" err="1" smtClean="0"/>
              <a:t>hungarikumok</a:t>
            </a:r>
            <a:r>
              <a:rPr lang="hu-HU" dirty="0" smtClean="0"/>
              <a:t> kiegészítése digitális másolatokkal</a:t>
            </a:r>
          </a:p>
          <a:p>
            <a:pPr lvl="2"/>
            <a:r>
              <a:rPr lang="hu-HU" baseline="0" dirty="0" smtClean="0"/>
              <a:t>BCU</a:t>
            </a:r>
          </a:p>
          <a:p>
            <a:pPr lvl="2"/>
            <a:r>
              <a:rPr lang="hu-HU" dirty="0" smtClean="0"/>
              <a:t>Matica </a:t>
            </a:r>
            <a:r>
              <a:rPr lang="hu-HU" dirty="0" err="1" smtClean="0"/>
              <a:t>Slovenska</a:t>
            </a:r>
            <a:endParaRPr lang="hu-HU" dirty="0" smtClean="0"/>
          </a:p>
          <a:p>
            <a:pPr lvl="2"/>
            <a:r>
              <a:rPr lang="hu-HU" dirty="0" smtClean="0"/>
              <a:t>Székelyudvarhelyi </a:t>
            </a:r>
            <a:r>
              <a:rPr lang="hu-HU" dirty="0" err="1"/>
              <a:t>Haáz</a:t>
            </a:r>
            <a:r>
              <a:rPr lang="hu-HU" dirty="0"/>
              <a:t> Rezső Múzeum Tudományos </a:t>
            </a:r>
            <a:r>
              <a:rPr lang="hu-HU" dirty="0" smtClean="0"/>
              <a:t>Könyvtára</a:t>
            </a:r>
          </a:p>
          <a:p>
            <a:pPr lvl="2"/>
            <a:r>
              <a:rPr lang="hu-HU" baseline="0" dirty="0" smtClean="0"/>
              <a:t>Kolozsvár</a:t>
            </a:r>
          </a:p>
          <a:p>
            <a:pPr lvl="2"/>
            <a:endParaRPr lang="hu-HU" baseline="0" dirty="0" smtClean="0"/>
          </a:p>
        </p:txBody>
      </p:sp>
      <p:pic>
        <p:nvPicPr>
          <p:cNvPr id="2050" name="Picture 2" descr="http://mek.oszk.hu/15500/15515/html/petrarca_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908049"/>
            <a:ext cx="4319588" cy="53865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725" y="908049"/>
            <a:ext cx="4181289" cy="53865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2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Feldolgozás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35510"/>
            <a:ext cx="5257800" cy="4741453"/>
          </a:xfrm>
        </p:spPr>
        <p:txBody>
          <a:bodyPr/>
          <a:lstStyle/>
          <a:p>
            <a:r>
              <a:rPr lang="hu-HU" dirty="0" smtClean="0"/>
              <a:t>Magyar Nemzeti Bibliográfia</a:t>
            </a:r>
            <a:endParaRPr lang="hu-HU" dirty="0" smtClean="0"/>
          </a:p>
          <a:p>
            <a:r>
              <a:rPr lang="hu-HU" dirty="0" smtClean="0"/>
              <a:t>Muzeális Könyvtári Dokumentumok Nyilvántartása</a:t>
            </a:r>
            <a:endParaRPr lang="hu-HU" dirty="0" smtClean="0"/>
          </a:p>
          <a:p>
            <a:r>
              <a:rPr lang="hu-HU" dirty="0" smtClean="0"/>
              <a:t>Digitalizálás</a:t>
            </a:r>
          </a:p>
          <a:p>
            <a:pPr lvl="1"/>
            <a:r>
              <a:rPr lang="hu-HU" dirty="0" smtClean="0"/>
              <a:t>Keresztény Magvető</a:t>
            </a:r>
          </a:p>
          <a:p>
            <a:pPr lvl="1"/>
            <a:r>
              <a:rPr lang="hu-HU" dirty="0" smtClean="0"/>
              <a:t>Erdélyi Magyar Szótörténeti Tár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25" y="908050"/>
            <a:ext cx="5032543" cy="53114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726" y="908051"/>
            <a:ext cx="3128786" cy="531007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264" y="3429000"/>
            <a:ext cx="5892716" cy="29427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5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Megőrzés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49" y="1441803"/>
            <a:ext cx="6014776" cy="4351338"/>
          </a:xfrm>
        </p:spPr>
        <p:txBody>
          <a:bodyPr/>
          <a:lstStyle/>
          <a:p>
            <a:r>
              <a:rPr lang="hu-HU" dirty="0"/>
              <a:t>Apor-kódex - Sepsiszentgyörgy, Székely Nemzeti Múzeum, 2010, április 22</a:t>
            </a:r>
            <a:r>
              <a:rPr lang="hu-HU" dirty="0" smtClean="0"/>
              <a:t>.</a:t>
            </a:r>
          </a:p>
          <a:p>
            <a:r>
              <a:rPr lang="hu-HU" dirty="0"/>
              <a:t>A gyulafehérvári szeminárium (Megtestesült Bölcsességről nevezett Papnevelő Intézet – </a:t>
            </a:r>
            <a:r>
              <a:rPr lang="hu-HU" dirty="0" err="1"/>
              <a:t>Seminarium</a:t>
            </a:r>
            <a:r>
              <a:rPr lang="hu-HU" dirty="0"/>
              <a:t> </a:t>
            </a:r>
            <a:r>
              <a:rPr lang="hu-HU" dirty="0" err="1"/>
              <a:t>Incarnatae</a:t>
            </a:r>
            <a:r>
              <a:rPr lang="hu-HU" dirty="0"/>
              <a:t> </a:t>
            </a:r>
            <a:r>
              <a:rPr lang="hu-HU" dirty="0" err="1"/>
              <a:t>Sapientiae</a:t>
            </a:r>
            <a:r>
              <a:rPr lang="hu-HU" dirty="0"/>
              <a:t>)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25" y="908050"/>
            <a:ext cx="3851896" cy="53998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384" y="2975419"/>
            <a:ext cx="5784554" cy="333248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566" y="908050"/>
            <a:ext cx="3786348" cy="541921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566" y="888693"/>
            <a:ext cx="3210967" cy="54311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3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Szolgáltatás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aseline="0" dirty="0" smtClean="0"/>
              <a:t>Online szolgáltatás</a:t>
            </a:r>
          </a:p>
          <a:p>
            <a:pPr lvl="1"/>
            <a:r>
              <a:rPr lang="hu-HU" baseline="0" dirty="0" smtClean="0"/>
              <a:t>MEK</a:t>
            </a:r>
          </a:p>
          <a:p>
            <a:pPr lvl="1"/>
            <a:r>
              <a:rPr lang="hu-HU" dirty="0" smtClean="0"/>
              <a:t>EPA</a:t>
            </a:r>
          </a:p>
          <a:p>
            <a:r>
              <a:rPr lang="hu-HU" dirty="0" smtClean="0"/>
              <a:t>Mikes-program</a:t>
            </a:r>
            <a:endParaRPr lang="hu-H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013" y="908050"/>
            <a:ext cx="6001900" cy="332917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04" y="1767801"/>
            <a:ext cx="5408264" cy="45040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8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Együttműködések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Erdélyi </a:t>
            </a:r>
            <a:r>
              <a:rPr lang="hu-HU" dirty="0" err="1" smtClean="0"/>
              <a:t>Múzeum-Egyesület</a:t>
            </a:r>
            <a:endParaRPr lang="hu-HU" dirty="0" smtClean="0"/>
          </a:p>
          <a:p>
            <a:r>
              <a:rPr lang="hu-HU" dirty="0" smtClean="0"/>
              <a:t>Kolozsvár, BCU</a:t>
            </a:r>
          </a:p>
          <a:p>
            <a:r>
              <a:rPr lang="hu-HU" dirty="0" smtClean="0"/>
              <a:t>Kolozsvár, Protestáns Teológiai Intézet</a:t>
            </a:r>
          </a:p>
          <a:p>
            <a:r>
              <a:rPr lang="hu-HU" dirty="0" smtClean="0"/>
              <a:t>Erazmus ösztöndíjasok</a:t>
            </a:r>
          </a:p>
          <a:p>
            <a:r>
              <a:rPr lang="hu-HU" dirty="0" smtClean="0"/>
              <a:t>Könyvtár, ami összeköt</a:t>
            </a:r>
          </a:p>
          <a:p>
            <a:r>
              <a:rPr lang="hu-HU" dirty="0" err="1" smtClean="0"/>
              <a:t>Könyvtárosképzés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690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 smtClean="0"/>
              <a:t>Tudományos és kulturális kapcsolatok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35510"/>
            <a:ext cx="5257800" cy="4741453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Könyvkiadás</a:t>
            </a:r>
          </a:p>
          <a:p>
            <a:pPr lvl="1"/>
            <a:r>
              <a:rPr lang="hu-HU" dirty="0" err="1" smtClean="0"/>
              <a:t>Kuncz</a:t>
            </a:r>
            <a:r>
              <a:rPr lang="hu-HU" dirty="0" smtClean="0"/>
              <a:t> Aladár összegyűjtött művei</a:t>
            </a:r>
          </a:p>
          <a:p>
            <a:pPr lvl="1"/>
            <a:r>
              <a:rPr lang="hu-HU" dirty="0" err="1"/>
              <a:t>Pesty</a:t>
            </a:r>
            <a:r>
              <a:rPr lang="hu-HU" dirty="0"/>
              <a:t> Frigyes helynévgyűjteménye 1864-1865 - Székelyföld és térsége I. </a:t>
            </a:r>
            <a:r>
              <a:rPr lang="hu-HU" dirty="0" err="1"/>
              <a:t>Kovászna</a:t>
            </a:r>
            <a:r>
              <a:rPr lang="hu-HU" dirty="0"/>
              <a:t> megye. 2012</a:t>
            </a:r>
            <a:r>
              <a:rPr lang="hu-HU" dirty="0" smtClean="0"/>
              <a:t>.</a:t>
            </a:r>
            <a:endParaRPr lang="hu-HU" dirty="0" smtClean="0"/>
          </a:p>
          <a:p>
            <a:pPr lvl="0"/>
            <a:r>
              <a:rPr lang="hu-HU" dirty="0" smtClean="0"/>
              <a:t>Oktatás</a:t>
            </a:r>
          </a:p>
          <a:p>
            <a:pPr lvl="1"/>
            <a:r>
              <a:rPr lang="hu-HU" dirty="0" smtClean="0"/>
              <a:t>Partiumi Keresztény Egyetem</a:t>
            </a:r>
          </a:p>
          <a:p>
            <a:pPr lvl="1"/>
            <a:r>
              <a:rPr lang="hu-HU" dirty="0" smtClean="0"/>
              <a:t>Zágráb</a:t>
            </a:r>
            <a:endParaRPr lang="hu-HU" dirty="0" smtClean="0"/>
          </a:p>
          <a:p>
            <a:pPr lvl="0"/>
            <a:r>
              <a:rPr lang="hu-HU" dirty="0" smtClean="0"/>
              <a:t>Konferenciák</a:t>
            </a:r>
          </a:p>
          <a:p>
            <a:pPr lvl="0"/>
            <a:r>
              <a:rPr lang="hu-HU" dirty="0" smtClean="0"/>
              <a:t>Kiállítások</a:t>
            </a:r>
          </a:p>
          <a:p>
            <a:pPr lvl="1"/>
            <a:r>
              <a:rPr lang="hu-HU" dirty="0" err="1" smtClean="0"/>
              <a:t>Siska-Szabó</a:t>
            </a:r>
            <a:r>
              <a:rPr lang="hu-HU" dirty="0" smtClean="0"/>
              <a:t> Hajnalka kiállítás  (</a:t>
            </a:r>
            <a:r>
              <a:rPr lang="hu-HU" dirty="0"/>
              <a:t>2015/06/17 - 2015/07/11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6816725" y="908050"/>
            <a:ext cx="4811486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1200" dirty="0"/>
              <a:t>A sorozat darabjai, a kiadás tervezett időpontjai szerint: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Fekete kolostor. Feljegyzések a francia internáltságból. A kísérőtanulmányt írta, a jegyzeteket összeállította, a szöveget gondozta: Jeney Éva. </a:t>
            </a:r>
            <a:r>
              <a:rPr lang="hu-HU" sz="1200" dirty="0" err="1"/>
              <a:t>Kriterion</a:t>
            </a:r>
            <a:r>
              <a:rPr lang="hu-HU" sz="1200" dirty="0"/>
              <a:t>–OSZK, Kolozsvár–Budapest, 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Egy márványdarab. (Novellák, karcolatok, tárcák, jegyzetek, dráma). Egybegyűjtötte és a szöveget gondozta: Filep Tamás Gusztáv és Varga Ágnes. </a:t>
            </a:r>
            <a:r>
              <a:rPr lang="hu-HU" sz="1200" dirty="0" err="1"/>
              <a:t>Kriterion</a:t>
            </a:r>
            <a:r>
              <a:rPr lang="hu-HU" sz="1200" dirty="0"/>
              <a:t>–OSZK, Kolozsvár–Budapest,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Felleg a város felett. Regény. A kísérőtanulmányt írja, a jegyzeteket összeállítja, a szöveget gondozza: Juhász Andrea. </a:t>
            </a:r>
            <a:r>
              <a:rPr lang="hu-HU" sz="1200" dirty="0" err="1"/>
              <a:t>Kriterion</a:t>
            </a:r>
            <a:r>
              <a:rPr lang="hu-HU" sz="1200" dirty="0"/>
              <a:t>–OSZK, Kolozsvár–Budapest, Megjelenik 2015-ben.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Toldy Ferenc. A magyar irodalomtörténet elméletének és módszerének fejlődése Toldy Ferenc óta. (Monográfiák.) A kísérőtanulmányt írja, a jegyzeteket összeállítja, a szöveget gondozza: Boka László és Rózsafalvi Zsuzsanna. Várható megjelenés: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Tanulmányok, kritikák I. Egybegyűjti, a kísérőtanulmányt írja, a jegyzeteket összeállítja, a szöveget gondozza: Juhász Andrea. Várható megjelenés: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Tanulmányok, kritikák II. Egybegyűjti, a kísérőtanulmányt írja, a jegyzeteket összeállítja, a szöveget gondozza: Szász László. Várható megjelenés: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err="1"/>
              <a:t>Kuncz</a:t>
            </a:r>
            <a:r>
              <a:rPr lang="hu-HU" sz="1200" dirty="0"/>
              <a:t> Aladár levelezése. Tervezett megjelenés: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Tanulmányok, esszék </a:t>
            </a:r>
            <a:r>
              <a:rPr lang="hu-HU" sz="1200" dirty="0" err="1"/>
              <a:t>Kuncz</a:t>
            </a:r>
            <a:r>
              <a:rPr lang="hu-HU" sz="1200" dirty="0"/>
              <a:t> Aladárról. Tervezett megjelenés: 2018.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24" y="908050"/>
            <a:ext cx="4438297" cy="52428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6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929</Words>
  <Application>Microsoft Office PowerPoint</Application>
  <PresentationFormat>Widescreen</PresentationFormat>
  <Paragraphs>111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 nemzeti könyvtár szerepe a Kárpát-medencében</vt:lpstr>
      <vt:lpstr>Jogszabályi meghatározottság</vt:lpstr>
      <vt:lpstr>Szemléleti meghatározottság</vt:lpstr>
      <vt:lpstr>Gyűjtés</vt:lpstr>
      <vt:lpstr>Feldolgozás</vt:lpstr>
      <vt:lpstr>Megőrzés</vt:lpstr>
      <vt:lpstr>Szolgáltatás</vt:lpstr>
      <vt:lpstr>Együttműködések</vt:lpstr>
      <vt:lpstr>Tudományos és kulturális kapcsolatok</vt:lpstr>
      <vt:lpstr>Helyzet</vt:lpstr>
      <vt:lpstr>Összegzés</vt:lpstr>
      <vt:lpstr>Digitális Kárpát-medence (2005.03.04. szegedi konferencia)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nemzeti könyvtár szerepe a Kárpát-medencében</dc:title>
  <dc:creator>János Káldos</dc:creator>
  <cp:lastModifiedBy>János Káldos</cp:lastModifiedBy>
  <cp:revision>30</cp:revision>
  <dcterms:created xsi:type="dcterms:W3CDTF">2016-05-27T21:56:35Z</dcterms:created>
  <dcterms:modified xsi:type="dcterms:W3CDTF">2016-05-29T21:42:29Z</dcterms:modified>
</cp:coreProperties>
</file>